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Northern Lights display over a snowy landscape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Colorful clouds against a starry night sky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Northern Lights display over a snowy mountain landscape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Northern Lights display in a dark night sky over mountains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lorful clouds against a starry night sky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orthern Lights display over a snowy mountain landscape"/>
          <p:cNvSpPr/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KRAUT UND RUEBE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KRAUT UND RUEBEN</a:t>
            </a:r>
          </a:p>
        </p:txBody>
      </p:sp>
      <p:sp>
        <p:nvSpPr>
          <p:cNvPr id="172" name="Leon Wagner, Dennis Buschbom, Gabriel Kompisch, Emil Born - 11.02.2025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Leon Wagner, Dennis Buschbom, Gabriel Kompisch, Emil Born - 11.02.2025</a:t>
            </a:r>
          </a:p>
        </p:txBody>
      </p:sp>
      <p:sp>
        <p:nvSpPr>
          <p:cNvPr id="173" name="SQL Database / Front- and Backend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SQL Database / Front- and Backend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Screenshot 2025-02-11 at 8.33.58 AM.png" descr="Screenshot 2025-02-11 at 8.33.58 AM.png"/>
          <p:cNvPicPr>
            <a:picLocks noChangeAspect="1"/>
          </p:cNvPicPr>
          <p:nvPr>
            <p:ph type="pic" idx="23"/>
          </p:nvPr>
        </p:nvPicPr>
        <p:blipFill>
          <a:blip r:embed="rId2">
            <a:extLst/>
          </a:blip>
          <a:srcRect l="0" t="1527" r="0" b="1527"/>
          <a:stretch>
            <a:fillRect/>
          </a:stretch>
        </p:blipFill>
        <p:spPr>
          <a:xfrm>
            <a:off x="0" y="0"/>
            <a:ext cx="12166600" cy="13716000"/>
          </a:xfrm>
          <a:prstGeom prst="rect">
            <a:avLst/>
          </a:prstGeom>
        </p:spPr>
      </p:pic>
      <p:pic>
        <p:nvPicPr>
          <p:cNvPr id="197" name="Screenshot 2025-02-11 at 8.34.55 AM.png" descr="Screenshot 2025-02-11 at 8.34.55 AM.png"/>
          <p:cNvPicPr>
            <a:picLocks noChangeAspect="1"/>
          </p:cNvPicPr>
          <p:nvPr/>
        </p:nvPicPr>
        <p:blipFill>
          <a:blip r:embed="rId3">
            <a:extLst/>
          </a:blip>
          <a:srcRect l="0" t="351" r="0" b="351"/>
          <a:stretch>
            <a:fillRect/>
          </a:stretch>
        </p:blipFill>
        <p:spPr>
          <a:xfrm>
            <a:off x="12729750" y="86182"/>
            <a:ext cx="11103297" cy="6939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Screenshot 2025-02-11 at 8.37.27 AM.png" descr="Screenshot 2025-02-11 at 8.37.27 AM.png"/>
          <p:cNvPicPr>
            <a:picLocks noChangeAspect="1"/>
          </p:cNvPicPr>
          <p:nvPr/>
        </p:nvPicPr>
        <p:blipFill>
          <a:blip r:embed="rId4">
            <a:extLst/>
          </a:blip>
          <a:srcRect l="0" t="351" r="0" b="351"/>
          <a:stretch>
            <a:fillRect/>
          </a:stretch>
        </p:blipFill>
        <p:spPr>
          <a:xfrm>
            <a:off x="12729750" y="6438884"/>
            <a:ext cx="11103297" cy="69395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Screenshot 2025-02-11 at 8.38.39 AM.png" descr="Screenshot 2025-02-11 at 8.38.39 AM.png"/>
          <p:cNvPicPr>
            <a:picLocks noChangeAspect="1"/>
          </p:cNvPicPr>
          <p:nvPr/>
        </p:nvPicPr>
        <p:blipFill>
          <a:blip r:embed="rId2">
            <a:extLst/>
          </a:blip>
          <a:srcRect l="0" t="156" r="0" b="156"/>
          <a:stretch>
            <a:fillRect/>
          </a:stretch>
        </p:blipFill>
        <p:spPr>
          <a:xfrm>
            <a:off x="531578" y="6496529"/>
            <a:ext cx="11103297" cy="6939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Screenshot 2025-02-11 at 8.40.22 AM.png" descr="Screenshot 2025-02-11 at 8.40.22 AM.png"/>
          <p:cNvPicPr>
            <a:picLocks noChangeAspect="1"/>
          </p:cNvPicPr>
          <p:nvPr>
            <p:ph type="pic" idx="23"/>
          </p:nvPr>
        </p:nvPicPr>
        <p:blipFill>
          <a:blip r:embed="rId3">
            <a:extLst/>
          </a:blip>
          <a:srcRect l="0" t="2633" r="0" b="2633"/>
          <a:stretch>
            <a:fillRect/>
          </a:stretch>
        </p:blipFill>
        <p:spPr>
          <a:xfrm>
            <a:off x="12344186" y="164703"/>
            <a:ext cx="11874571" cy="13386781"/>
          </a:xfrm>
          <a:prstGeom prst="rect">
            <a:avLst/>
          </a:prstGeom>
        </p:spPr>
      </p:pic>
      <p:pic>
        <p:nvPicPr>
          <p:cNvPr id="202" name="Screenshot 2025-02-11 at 8.39.22 AM.png" descr="Screenshot 2025-02-11 at 8.39.22 AM.png"/>
          <p:cNvPicPr>
            <a:picLocks noChangeAspect="1"/>
          </p:cNvPicPr>
          <p:nvPr/>
        </p:nvPicPr>
        <p:blipFill>
          <a:blip r:embed="rId4">
            <a:extLst/>
          </a:blip>
          <a:srcRect l="0" t="156" r="0" b="156"/>
          <a:stretch>
            <a:fillRect/>
          </a:stretch>
        </p:blipFill>
        <p:spPr>
          <a:xfrm>
            <a:off x="531578" y="-50673"/>
            <a:ext cx="11103297" cy="69395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Northern Lights display over a snowy mountain landscape" descr="Northern Lights display over a snowy mountain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2465" r="0" b="12465"/>
          <a:stretch>
            <a:fillRect/>
          </a:stretch>
        </p:blipFill>
        <p:spPr>
          <a:xfrm>
            <a:off x="12204700" y="0"/>
            <a:ext cx="12192000" cy="13716000"/>
          </a:xfrm>
          <a:prstGeom prst="rect">
            <a:avLst/>
          </a:prstGeom>
        </p:spPr>
      </p:pic>
      <p:sp>
        <p:nvSpPr>
          <p:cNvPr id="176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77" name="Challenge…"/>
          <p:cNvSpPr txBox="1"/>
          <p:nvPr>
            <p:ph type="body" sz="half" idx="1"/>
          </p:nvPr>
        </p:nvSpPr>
        <p:spPr>
          <a:xfrm>
            <a:off x="1270000" y="3441700"/>
            <a:ext cx="9652000" cy="9309100"/>
          </a:xfrm>
          <a:prstGeom prst="rect">
            <a:avLst/>
          </a:prstGeom>
        </p:spPr>
        <p:txBody>
          <a:bodyPr/>
          <a:lstStyle/>
          <a:p>
            <a:pPr marL="675216" indent="-675216">
              <a:lnSpc>
                <a:spcPct val="170000"/>
              </a:lnSpc>
              <a:defRPr sz="5800"/>
            </a:pPr>
            <a:r>
              <a:t>Challenge</a:t>
            </a:r>
          </a:p>
          <a:p>
            <a:pPr marL="675216" indent="-675216">
              <a:lnSpc>
                <a:spcPct val="170000"/>
              </a:lnSpc>
              <a:defRPr sz="5800"/>
            </a:pPr>
            <a:r>
              <a:t>Vision</a:t>
            </a:r>
          </a:p>
          <a:p>
            <a:pPr marL="675216" indent="-675216">
              <a:lnSpc>
                <a:spcPct val="170000"/>
              </a:lnSpc>
              <a:defRPr sz="5800"/>
            </a:pPr>
            <a:r>
              <a:t>Solution</a:t>
            </a:r>
          </a:p>
          <a:p>
            <a:pPr marL="675216" indent="-675216">
              <a:lnSpc>
                <a:spcPct val="170000"/>
              </a:lnSpc>
              <a:defRPr sz="5800"/>
            </a:pPr>
            <a:r>
              <a:t>Product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HALLEN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CHALLENGE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HALLEN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CHALLENGE</a:t>
            </a:r>
          </a:p>
        </p:txBody>
      </p:sp>
      <p:sp>
        <p:nvSpPr>
          <p:cNvPr id="182" name="Revamp the existing organic food database to support a new recipe servic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Revamp the existing organic food database to support a </a:t>
            </a:r>
            <a:r>
              <a:rPr>
                <a:solidFill>
                  <a:schemeClr val="accent3"/>
                </a:solidFill>
              </a:rPr>
              <a:t>new recipe</a:t>
            </a:r>
            <a:r>
              <a:t> service</a:t>
            </a:r>
          </a:p>
          <a:p>
            <a:pPr/>
            <a:r>
              <a:t>Manage recipes with </a:t>
            </a:r>
            <a:r>
              <a:rPr>
                <a:solidFill>
                  <a:schemeClr val="accent3"/>
                </a:solidFill>
              </a:rPr>
              <a:t>multiple ingredients</a:t>
            </a:r>
            <a:r>
              <a:t>, nutritional info, and </a:t>
            </a:r>
            <a:r>
              <a:rPr>
                <a:solidFill>
                  <a:schemeClr val="accent3"/>
                </a:solidFill>
              </a:rPr>
              <a:t>flexible</a:t>
            </a:r>
            <a:r>
              <a:t> recipe boxes</a:t>
            </a:r>
          </a:p>
          <a:p>
            <a:pPr/>
            <a:r>
              <a:t>Enable filtering by dietary categories (e.g., </a:t>
            </a:r>
            <a:r>
              <a:rPr>
                <a:solidFill>
                  <a:schemeClr val="accent3"/>
                </a:solidFill>
              </a:rPr>
              <a:t>Vegan</a:t>
            </a:r>
            <a:r>
              <a:t>, Low Carb) and allergen restrictions</a:t>
            </a:r>
          </a:p>
          <a:p>
            <a:pPr/>
            <a:r>
              <a:t>Ensure </a:t>
            </a:r>
            <a:r>
              <a:rPr>
                <a:solidFill>
                  <a:schemeClr val="accent3"/>
                </a:solidFill>
              </a:rPr>
              <a:t>GDPR compliance</a:t>
            </a:r>
            <a:r>
              <a:t> for data access and deletion requests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VI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VI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VISION</a:t>
            </a:r>
          </a:p>
        </p:txBody>
      </p:sp>
      <p:sp>
        <p:nvSpPr>
          <p:cNvPr id="187" name="Develop a robust SQL backend seamlessly integrated with a user-friendly web interfac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Develop a </a:t>
            </a:r>
            <a:r>
              <a:rPr>
                <a:solidFill>
                  <a:schemeClr val="accent3"/>
                </a:solidFill>
              </a:rPr>
              <a:t>robust SQL backend</a:t>
            </a:r>
            <a:r>
              <a:t> seamlessly integrated with a user-friendly web interface</a:t>
            </a:r>
          </a:p>
          <a:p>
            <a:pPr/>
            <a:r>
              <a:t>Overcome data model challenges with a </a:t>
            </a:r>
            <a:r>
              <a:rPr>
                <a:solidFill>
                  <a:schemeClr val="accent3"/>
                </a:solidFill>
              </a:rPr>
              <a:t>well-normalized</a:t>
            </a:r>
            <a:r>
              <a:t>, extensible ERD</a:t>
            </a:r>
          </a:p>
          <a:p>
            <a:pPr/>
            <a:r>
              <a:t>Support </a:t>
            </a:r>
            <a:r>
              <a:rPr>
                <a:solidFill>
                  <a:schemeClr val="accent3"/>
                </a:solidFill>
              </a:rPr>
              <a:t>complex queries</a:t>
            </a:r>
            <a:r>
              <a:t> and dynamic stored procedures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SOLUTION</a:t>
            </a:r>
          </a:p>
        </p:txBody>
      </p:sp>
      <p:sp>
        <p:nvSpPr>
          <p:cNvPr id="192" name="Redesign and extend the database schema to incorporate recipes, ingredients, and dietary filt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Redesign and </a:t>
            </a:r>
            <a:r>
              <a:rPr>
                <a:solidFill>
                  <a:schemeClr val="accent3"/>
                </a:solidFill>
              </a:rPr>
              <a:t>extend the database</a:t>
            </a:r>
            <a:r>
              <a:t> schema to incorporate recipes, ingredients, and dietary filters</a:t>
            </a:r>
          </a:p>
          <a:p>
            <a:pPr/>
            <a:r>
              <a:t>Implement advanced SQL queries using inner/outer joins, subqueries, and aggregation functions</a:t>
            </a:r>
          </a:p>
          <a:p>
            <a:pPr/>
            <a:r>
              <a:t>Utilize stored procedures and triggers for </a:t>
            </a:r>
            <a:r>
              <a:rPr>
                <a:solidFill>
                  <a:schemeClr val="accent3"/>
                </a:solidFill>
              </a:rPr>
              <a:t>efficient data handling</a:t>
            </a:r>
            <a:r>
              <a:t> and process automation</a:t>
            </a:r>
          </a:p>
          <a:p>
            <a:pPr/>
            <a:r>
              <a:t>Integrate a </a:t>
            </a:r>
            <a:r>
              <a:rPr>
                <a:solidFill>
                  <a:schemeClr val="accent3"/>
                </a:solidFill>
              </a:rPr>
              <a:t>responsive front-end</a:t>
            </a:r>
            <a:r>
              <a:t> (using PHP/HTML/CSS/JS) for enhanced user experience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RODU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PRODUCT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push dir="l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D000FF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